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sldIdLst>
    <p:sldId id="256" r:id="rId2"/>
    <p:sldId id="275" r:id="rId3"/>
    <p:sldId id="276" r:id="rId4"/>
    <p:sldId id="277" r:id="rId5"/>
    <p:sldId id="303" r:id="rId6"/>
    <p:sldId id="300" r:id="rId7"/>
    <p:sldId id="301" r:id="rId8"/>
    <p:sldId id="278" r:id="rId9"/>
    <p:sldId id="295" r:id="rId10"/>
    <p:sldId id="296" r:id="rId11"/>
    <p:sldId id="298" r:id="rId12"/>
    <p:sldId id="297" r:id="rId13"/>
    <p:sldId id="299" r:id="rId14"/>
    <p:sldId id="302" r:id="rId15"/>
    <p:sldId id="30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681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2877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546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2772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972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7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3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1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1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6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1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40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48011" y="1749442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UMOWA FAKTORINGU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193" y="4666305"/>
            <a:ext cx="9941029" cy="125682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l-PL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dirty="0"/>
              <a:t>Kancelarię 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</p:txBody>
      </p:sp>
    </p:spTree>
    <p:extLst>
      <p:ext uri="{BB962C8B-B14F-4D97-AF65-F5344CB8AC3E}">
        <p14:creationId xmlns:p14="http://schemas.microsoft.com/office/powerpoint/2010/main" val="420640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6840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FAKTORING OTWARTY</a:t>
            </a:r>
            <a:br>
              <a:rPr lang="pl-PL" dirty="0" smtClean="0"/>
            </a:br>
            <a:r>
              <a:rPr lang="pl-PL" dirty="0" smtClean="0"/>
              <a:t>FAKTORING PÓŁOTWARTY</a:t>
            </a:r>
            <a:br>
              <a:rPr lang="pl-PL" dirty="0" smtClean="0"/>
            </a:br>
            <a:r>
              <a:rPr lang="pl-PL" dirty="0" smtClean="0"/>
              <a:t>FAKTORING TAJNY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50060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Faktoring otwarty (jawny. notyfikowany) – dłużnik niezwłocznie dowiaduje się o zawarciu umowy faktoringowej.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półotwarty – dłużnik dowiaduje się o zawarciu umowy faktoringowej w momencie wezwania do uregulowania płatności u faktora.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tajny (nienotyfikowany) – dłużnik nie jest powiadamiany o zawarciu umowy faktoringowej, może zostać jedynie poinformowany o zmianie konta, na które ma wpłacać należności.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634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6840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FAKTORING PRZYŚPIESZONY</a:t>
            </a:r>
            <a:br>
              <a:rPr lang="pl-PL" dirty="0" smtClean="0"/>
            </a:br>
            <a:r>
              <a:rPr lang="pl-PL" dirty="0" smtClean="0"/>
              <a:t>FAKTORING ZALICZKOWY</a:t>
            </a:r>
            <a:br>
              <a:rPr lang="pl-PL" dirty="0" smtClean="0"/>
            </a:br>
            <a:r>
              <a:rPr lang="pl-PL" dirty="0" smtClean="0"/>
              <a:t>FAKTORING WYMAGALNOŚCIOWY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33584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Faktoring przyśpieszony (dyskontowy) – typ umowy faktoringu, w której faktor wypłaca faktorantowi całą kwotę wierzytelności po otrzymaniu wszystkich faktur.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zaliczkowy - </a:t>
            </a:r>
            <a:r>
              <a:rPr lang="pl-PL" dirty="0"/>
              <a:t>typ umowy faktoringu, w </a:t>
            </a:r>
            <a:r>
              <a:rPr lang="pl-PL" dirty="0" smtClean="0"/>
              <a:t>której faktor wypłaca faktorantowi zaliczkę (kwota obejmująca 80%-90% wierzytelności), z kolei brakującą kwotę (pomniejszoną o prowizję) wypłaca po otrzymaniu należności od dłużnika.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</a:t>
            </a:r>
            <a:r>
              <a:rPr lang="pl-PL" dirty="0" err="1" smtClean="0"/>
              <a:t>wymagalnościowy</a:t>
            </a:r>
            <a:r>
              <a:rPr lang="pl-PL" dirty="0" smtClean="0"/>
              <a:t> - </a:t>
            </a:r>
            <a:r>
              <a:rPr lang="pl-PL" dirty="0"/>
              <a:t>typ umowy faktoringu, w </a:t>
            </a:r>
            <a:r>
              <a:rPr lang="pl-PL" dirty="0" smtClean="0"/>
              <a:t>której faktor wypłaca faktorantowi należność w terminie płatności faktury VAT lub już po terminie.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677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5922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INHOUSE FACTORING</a:t>
            </a:r>
            <a:br>
              <a:rPr lang="pl-PL" sz="2800" dirty="0" smtClean="0"/>
            </a:br>
            <a:r>
              <a:rPr lang="pl-PL" sz="2800" dirty="0" smtClean="0"/>
              <a:t>FAKTORING ODWORTNY</a:t>
            </a:r>
            <a:br>
              <a:rPr lang="pl-PL" sz="2800" dirty="0" smtClean="0"/>
            </a:br>
            <a:r>
              <a:rPr lang="pl-PL" sz="2800" dirty="0" smtClean="0"/>
              <a:t>FAKTORING POWIERNICZY</a:t>
            </a:r>
            <a:br>
              <a:rPr lang="pl-PL" sz="2800" dirty="0" smtClean="0"/>
            </a:br>
            <a:r>
              <a:rPr lang="pl-PL" sz="2800" dirty="0" smtClean="0"/>
              <a:t>METAFAKTORING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91248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err="1" smtClean="0"/>
              <a:t>Inhouse</a:t>
            </a:r>
            <a:r>
              <a:rPr lang="pl-PL" dirty="0" smtClean="0"/>
              <a:t> factoring – polega na przekazaniu faktorantowi pewnych czynności należących do faktora, który nadzoruje jedynie dane dotyczące wierzytelności oraz płatności, przekazywane mu przez faktoranta.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odwrotny – polega na tym, że umowa zawierana jest najpierw pomiędzy faktorem a dłużnikiem, a następnie z jego dostawcami.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powierniczy – polega na tym, że bank upoważnia faktora do wykonania określonych usług dla zbywcy towarów/usług oraz do ściągania od odbiorców tych towarów i usług konkretnych wierzytelności.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err="1" smtClean="0"/>
              <a:t>Metafaktoring</a:t>
            </a:r>
            <a:r>
              <a:rPr lang="pl-PL" dirty="0" smtClean="0"/>
              <a:t> – ma miejsce w sytuacji, gdy przedsiębiorca posiada własną jednostkę bankową, z którą utrzymuje ścisłą współpracę i dokonuje na nią przelewu wierzytelności, a następnie następuje zawarcie umowy faktoringu.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6205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6840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HONORARIUM-FAKTORING</a:t>
            </a:r>
            <a:br>
              <a:rPr lang="pl-PL" dirty="0" smtClean="0"/>
            </a:br>
            <a:r>
              <a:rPr lang="pl-PL" dirty="0" smtClean="0"/>
              <a:t>FAKTORING LEASINGOWY</a:t>
            </a:r>
            <a:br>
              <a:rPr lang="pl-PL" dirty="0" smtClean="0"/>
            </a:br>
            <a:r>
              <a:rPr lang="pl-PL" dirty="0" smtClean="0"/>
              <a:t>FAKTORING DZIELONY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267681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Honorarium faktoring – typ umowy faktoringu zawieranej przez osoby fizyczne podejmujące we własnym imieniu działalność, w ramach wolnych zawodów (np. adwokat, radca prawny, lekarz, architekt). Wierzytelności dotyczą świadczonych przez nich usług.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Faktoring leasingowy – polega na nabywaniu wierzytelności z tytułu wynagrodzenia pieniężnego należnego finansującemu w ramach umowy leasingu.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Faktoring dzielony – polega na korzystaniu przez faktoranta z usług dwóch lub większej liczby faktorantów.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1488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UMOWA FAKTORINGU W ŚWIETLE KONWENCJI OTTAWSKIEJ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Według </a:t>
            </a:r>
            <a:r>
              <a:rPr lang="pl-PL" dirty="0"/>
              <a:t>art. 1.2 </a:t>
            </a:r>
            <a:r>
              <a:rPr lang="pl-PL" dirty="0" smtClean="0"/>
              <a:t>Konwencji UNIDROIT o faktoringu międzynarodowym </a:t>
            </a:r>
            <a:r>
              <a:rPr lang="pl-PL" dirty="0"/>
              <a:t>„Umowa </a:t>
            </a:r>
            <a:r>
              <a:rPr lang="pl-PL" dirty="0" smtClean="0"/>
              <a:t>faktoringu </a:t>
            </a:r>
            <a:r>
              <a:rPr lang="pl-PL" dirty="0"/>
              <a:t>oznacza umowę zawartą pomiędzy jedną stroną (dostawcą), a drugą (faktorem), zgodnie z którą</a:t>
            </a:r>
            <a:r>
              <a:rPr lang="pl-PL" dirty="0" smtClean="0"/>
              <a:t>:</a:t>
            </a:r>
          </a:p>
          <a:p>
            <a:pPr algn="just">
              <a:buAutoNum type="arabicPeriod"/>
            </a:pPr>
            <a:r>
              <a:rPr lang="pl-PL" dirty="0" smtClean="0"/>
              <a:t>dostawca </a:t>
            </a:r>
            <a:r>
              <a:rPr lang="pl-PL" dirty="0"/>
              <a:t>przelewa lub jest zobowiązany przelewać na faktora </a:t>
            </a:r>
            <a:r>
              <a:rPr lang="pl-PL" dirty="0" smtClean="0"/>
              <a:t>wierzytelności </a:t>
            </a:r>
            <a:r>
              <a:rPr lang="pl-PL" dirty="0"/>
              <a:t>wynikające z umów sprzedaży towarów zawartych </a:t>
            </a:r>
            <a:r>
              <a:rPr lang="pl-PL" dirty="0" smtClean="0"/>
              <a:t>pomiędzy </a:t>
            </a:r>
            <a:r>
              <a:rPr lang="pl-PL" dirty="0"/>
              <a:t>dostawcą a jego klientami (dłużnikami), z wyłączeniem </a:t>
            </a:r>
            <a:r>
              <a:rPr lang="pl-PL" dirty="0" smtClean="0"/>
              <a:t>wierzytelności </a:t>
            </a:r>
            <a:r>
              <a:rPr lang="pl-PL" dirty="0"/>
              <a:t>wynikających ze sprzedaży towarów zakupionych przede wszystkim dla celów osobistych, potrzeb rodziny lub użytku w </a:t>
            </a:r>
            <a:r>
              <a:rPr lang="pl-PL" dirty="0" smtClean="0"/>
              <a:t>gospodarstwie domowym;</a:t>
            </a:r>
          </a:p>
          <a:p>
            <a:pPr algn="just">
              <a:buAutoNum type="arabicPeriod"/>
            </a:pPr>
            <a:r>
              <a:rPr lang="pl-PL" dirty="0" smtClean="0"/>
              <a:t>faktor </a:t>
            </a:r>
            <a:r>
              <a:rPr lang="pl-PL" dirty="0"/>
              <a:t>zobowiązuje się do spełnienia przynajmniej dwóch z </a:t>
            </a:r>
            <a:r>
              <a:rPr lang="pl-PL" dirty="0" smtClean="0"/>
              <a:t>następujących funkcji: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finansowania </a:t>
            </a:r>
            <a:r>
              <a:rPr lang="pl-PL" dirty="0"/>
              <a:t>dostawcy, w tym poprzez udzielenie pożyczek i </a:t>
            </a:r>
            <a:r>
              <a:rPr lang="pl-PL" dirty="0" smtClean="0"/>
              <a:t>wypłacenie zaliczek,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księgowanie wierzytelności,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/>
              <a:t>i</a:t>
            </a:r>
            <a:r>
              <a:rPr lang="pl-PL" dirty="0" smtClean="0"/>
              <a:t>nkasowanie należności,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ochrony </a:t>
            </a:r>
            <a:r>
              <a:rPr lang="pl-PL" dirty="0"/>
              <a:t>przed naruszeniem obowiązku zapłaty przez </a:t>
            </a:r>
            <a:r>
              <a:rPr lang="pl-PL" dirty="0" smtClean="0"/>
              <a:t>dłużników;</a:t>
            </a:r>
          </a:p>
          <a:p>
            <a:pPr algn="just">
              <a:buAutoNum type="arabicPeriod"/>
            </a:pPr>
            <a:r>
              <a:rPr lang="pl-PL" dirty="0" smtClean="0"/>
              <a:t>zawiadomienie </a:t>
            </a:r>
            <a:r>
              <a:rPr lang="pl-PL" dirty="0"/>
              <a:t>o przejęciu wierzytelności powinno zostać doręczone </a:t>
            </a:r>
            <a:r>
              <a:rPr lang="pl-PL" dirty="0" smtClean="0"/>
              <a:t>dłużnikowi.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631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79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FAKTORINGU –</a:t>
            </a:r>
            <a:br>
              <a:rPr lang="pl-PL" dirty="0" smtClean="0"/>
            </a:br>
            <a:r>
              <a:rPr lang="pl-PL" dirty="0" smtClean="0"/>
              <a:t>AKTY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Umowa faktoringu jest tzw. umową nienazwaną, co oznacza, iż nie występuje w ustawie z </a:t>
            </a:r>
            <a:r>
              <a:rPr lang="pl-PL" dirty="0"/>
              <a:t>dnia 23 kwietnia 1964 r. – Kodeks </a:t>
            </a:r>
            <a:r>
              <a:rPr lang="pl-PL" dirty="0" smtClean="0"/>
              <a:t>cywilny oraz jest niezdefiniowana przez inne ustawy.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Jedynym aktem prawa międzynarodowego, który zawiera definicję prawną umowy faktoringowej jest Konwencja o faktoringu międzynarodowym zawarta w dniu 28 maja 1988 r. w Ottawie. Konwencja ottawska nie została zaimplementowana przez Rzeczpospolitą Polską.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Umowa faktoringu łączy w sobie elementy umowy cesji wierzytelności, umowy zlecenia, umowy o dzieło oraz umowy pożyczki.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17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27463"/>
            <a:ext cx="8596668" cy="1320800"/>
          </a:xfrm>
        </p:spPr>
        <p:txBody>
          <a:bodyPr/>
          <a:lstStyle/>
          <a:p>
            <a:pPr algn="ctr"/>
            <a:r>
              <a:rPr lang="pl-PL" dirty="0" smtClean="0"/>
              <a:t>ISTOTA UMOWY FAKTORINGU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52282"/>
            <a:ext cx="8596667" cy="516367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Na podstawie umowy faktoringu przedsiębiorca będący sprzedawcą lub dostawcą towarów albo usługodawcą (faktorant) zobowiązuje się do przelewu na faktora wierzytelności pieniężnej o zapłatę za towary (sprzedane/dostarczone) albo usługi (świadczone), natomiast faktor zobowiązuje się do wykonania na rzecz faktoranta określonych świadczeń dodatkowych o charakterze usługowym (np. monitoring płatności, pomoc w ściąganiu przeterminowanych należności, prowadzenie rozliczeń) i zapłaty wynagrodzenia (pomniejszonego o prowizję).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Przedmiotem faktoringu może być wierzytelność: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wynikająca z umów sprzedaży dostaw lub z tytułu usług,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zbywalna,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pieniężna (powinna wynikać ze zobowiązania pieniężnego lub niepieniężnego i polegać na obowiązku spełnienia świadczenia pieniężnego),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oznaczona,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niesporna (dłużnik nie powinien kwestionować istnienia kwoty oraz zakresu wierzytelności),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niewymagalna,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nieprzeterminowana,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udokumentowana fakturą VAT oraz powstała w wyniku obrotu gospodarczego między podmiotami gospodarczymi.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663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UMOWY FAKTORINGU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14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Faktorant – przedsiębiorca, któremu z mocy zawartej umowy przysługuje prawo do żądania zapłaty za sprzedane lub dostarczone towary lub świadczone usługi.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Faktor – bank lub instytucja zajmująca się skupem wierzytelności.</a:t>
            </a:r>
          </a:p>
          <a:p>
            <a:pPr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048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DŁUŻNIK FAKTORINGOWY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Dłużnik faktoringowy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 jest stroną umowy faktoringu,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na skutek zawarcia umowy faktoringu, zmienia się jego wierzyciel, w związku z czym świadczenie dłużnika powinno być spełnione na rzecz faktora.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700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I UPRAWNIENIA FAKTORANTA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Faktorant jest obowiązany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posiadania rachunku bankowego, na który ma być przelana należność,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niezawierania z dłużnikiem żadnych umów, których skutkiem miałoby być zwolnienie z długu czy dokonanie potrącenia,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dostarczenia faktorowi niezbędnych dokumentów, m. in. które umożliwiają dochodzenie roszczeń od nabywcy towarów lub usług.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Faktorant jest uprawniony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otrzymania umownie wskazanej należności w odpowiednim terminie i w odpowiedniej formie,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oczekiwania świadczenia czynności dodatkowych przez faktora.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335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I UPRAWNIENIA FAKTORA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Faktor jest obowiązany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przekazania faktorantowi wynagrodzenia za nabycie wierzytelności,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spełnienia </a:t>
            </a:r>
            <a:r>
              <a:rPr lang="pl-PL" dirty="0"/>
              <a:t>usług dodatkowych, wynikających z umowy</a:t>
            </a:r>
            <a:r>
              <a:rPr lang="pl-PL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przejęcia ryzyka niewypłacalności dłużnika (faktoring właściwy) lub przeniesienia wierzytelności z powrotem na faktoranta, gdy dłużnik okaże się niewypłacalny (faktoring niewłaściwy),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poinformowanie dłużnika o zmianie wierzyciela (faktoring otwarty).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Faktor jest uprawniony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sprawdzania umów dostawy, sprzedaży lub świadczenia usług zawieranych przez faktoranta, wpływania na kształt tych umów oraz kontrolowania ich wykonywania,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sprawdzania zgodności z prawdą dokumentów przedkładanych przez faktoranta,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żądania zaprzestania wykonywania świadczeń przez faktoranta na rzecz dłużnika niewywiązującego się ze zobowiązań wobec faktora,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wypowiedzenia umowy faktoringu.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183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FAKTORINGU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638" y="1930400"/>
            <a:ext cx="8351364" cy="426526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W zależności od przyjętego kryterium </a:t>
            </a:r>
            <a:r>
              <a:rPr lang="pl-PL" dirty="0" smtClean="0"/>
              <a:t>faktoring </a:t>
            </a:r>
            <a:r>
              <a:rPr lang="pl-PL" dirty="0"/>
              <a:t>można podzielić na</a:t>
            </a:r>
            <a:r>
              <a:rPr lang="pl-PL" dirty="0" smtClean="0"/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właściwy (pełny) / faktoring niewłaściwy (niepełny) / faktoring mieszany,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otwarty (jawny, notyfikowany) / faktoring półotwarty / faktoring tajny (nienotyfikowany),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przyśpieszony (dyskontowy) / faktoring zaliczkowy / faktoring </a:t>
            </a:r>
            <a:r>
              <a:rPr lang="pl-PL" dirty="0" err="1" smtClean="0"/>
              <a:t>wymagalnościowy</a:t>
            </a:r>
            <a:r>
              <a:rPr lang="pl-PL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krajowy / faktoring międzynarodowy,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tradycyjny, e-faktoring,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err="1" smtClean="0"/>
              <a:t>inhouse</a:t>
            </a:r>
            <a:r>
              <a:rPr lang="pl-PL" dirty="0" smtClean="0"/>
              <a:t> factoring,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odwrotny,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powierniczy,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err="1" smtClean="0"/>
              <a:t>metafaktoring</a:t>
            </a:r>
            <a:r>
              <a:rPr lang="pl-PL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honorarium-faktoring,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leasingowy,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faktoring </a:t>
            </a:r>
            <a:r>
              <a:rPr lang="pl-PL" dirty="0" err="1" smtClean="0"/>
              <a:t>dzieolny</a:t>
            </a:r>
            <a:r>
              <a:rPr lang="pl-PL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77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9570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FAKTORING WŁAŚCIWY</a:t>
            </a:r>
            <a:br>
              <a:rPr lang="pl-PL" dirty="0" smtClean="0"/>
            </a:br>
            <a:r>
              <a:rPr lang="pl-PL" dirty="0" smtClean="0"/>
              <a:t>FAKTORING NIEWŁAŚCIWY</a:t>
            </a:r>
            <a:br>
              <a:rPr lang="pl-PL" dirty="0" smtClean="0"/>
            </a:br>
            <a:r>
              <a:rPr lang="pl-PL" dirty="0" smtClean="0"/>
              <a:t>FAKTORING MIESZANY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292394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Faktoring właściwy (pełny) – typ umowy faktoringu, w której faktor przejmując wierzytelność dłużnika, przejmuje na siebie również ryzyko niewypłacalności dłużnika.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 niewłaściwy (niepełny) – typ umowy faktoringu, w której faktor przejmuje wierzytelność dłużnika, jednakże bez ryzyka niewypłacalności. W sytuacji, gdyby dłużnik nie spłacił należności w terminie, faktor ma prawo skierować do faktoranta roszczenie o wypłacenie brakującej kwoty.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Faktoring mieszany – typ umowy faktoringu, w której faktor przyjmuje na siebie ryzyko niewypłacalności dłużnika, jednakże do wysokości kwoty określonej w umowie.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14405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1630</TotalTime>
  <Words>1216</Words>
  <Application>Microsoft Office PowerPoint</Application>
  <PresentationFormat>Panoramiczny</PresentationFormat>
  <Paragraphs>113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 UMOWA FAKTORINGU</vt:lpstr>
      <vt:lpstr>UMOWA FAKTORINGU – AKTY PRAWNE</vt:lpstr>
      <vt:lpstr>ISTOTA UMOWY FAKTORINGU</vt:lpstr>
      <vt:lpstr>STRONY UMOWY FAKTORINGU</vt:lpstr>
      <vt:lpstr>DŁUŻNIK FAKTORINGOWY</vt:lpstr>
      <vt:lpstr>OBOWIĄZKI I UPRAWNIENIA FAKTORANTA</vt:lpstr>
      <vt:lpstr>OBOWIĄZKI I UPRAWNIENIA FAKTORA</vt:lpstr>
      <vt:lpstr>RODZAJE FAKTORINGU</vt:lpstr>
      <vt:lpstr>FAKTORING WŁAŚCIWY FAKTORING NIEWŁAŚCIWY FAKTORING MIESZANY</vt:lpstr>
      <vt:lpstr>FAKTORING OTWARTY FAKTORING PÓŁOTWARTY FAKTORING TAJNY</vt:lpstr>
      <vt:lpstr>FAKTORING PRZYŚPIESZONY FAKTORING ZALICZKOWY FAKTORING WYMAGALNOŚCIOWY</vt:lpstr>
      <vt:lpstr>INHOUSE FACTORING FAKTORING ODWORTNY FAKTORING POWIERNICZY METAFAKTORING</vt:lpstr>
      <vt:lpstr>HONORARIUM-FAKTORING FAKTORING LEASINGOWY FAKTORING DZIELONY</vt:lpstr>
      <vt:lpstr>UMOWA FAKTORINGU W ŚWIETLE KONWENCJI OTTAWSKIEJ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 UMOWA KREDYTU</dc:title>
  <dc:creator>Kancelaria 3</dc:creator>
  <cp:lastModifiedBy>Kancelaria 3</cp:lastModifiedBy>
  <cp:revision>114</cp:revision>
  <dcterms:created xsi:type="dcterms:W3CDTF">2019-10-16T13:46:39Z</dcterms:created>
  <dcterms:modified xsi:type="dcterms:W3CDTF">2020-02-14T12:18:44Z</dcterms:modified>
</cp:coreProperties>
</file>